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71993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ACCB"/>
    <a:srgbClr val="88ABCB"/>
    <a:srgbClr val="8BADCC"/>
    <a:srgbClr val="89ACCC"/>
    <a:srgbClr val="87ABCB"/>
    <a:srgbClr val="BED1E2"/>
    <a:srgbClr val="005E9A"/>
    <a:srgbClr val="AB92E6"/>
    <a:srgbClr val="E27EC4"/>
    <a:srgbClr val="E38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3" autoAdjust="0"/>
    <p:restoredTop sz="93318" autoAdjust="0"/>
  </p:normalViewPr>
  <p:slideViewPr>
    <p:cSldViewPr snapToGrid="0">
      <p:cViewPr varScale="1">
        <p:scale>
          <a:sx n="75" d="100"/>
          <a:sy n="75" d="100"/>
        </p:scale>
        <p:origin x="185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30335-A16A-423B-BF39-1F11CBD56FF7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7E9AA-3892-4661-8B81-1C870CB92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50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7E9AA-3892-4661-8B81-1C870CB92F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8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3018B-154B-6441-D10D-018FE1B1C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7BEC0D2-93EC-D2E4-2AE5-B3F8F74ECC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184CF35-DB78-4CFE-91A4-314B2AB17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A01D8D-4500-127B-39A2-81D078FBB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7E9AA-3892-4661-8B81-1C870CB92FC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590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DA286-F54A-C2BF-637A-DFBAD367C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B3189C3-B686-C915-0D86-6E1E1543CB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3245582-EE50-9761-594E-F5B3717C71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62BE33-AF18-50D3-E447-4D96B43EA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7E9AA-3892-4661-8B81-1C870CB92FC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9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7E7CC-9950-EC3F-3AE7-F420B618F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244A06F-4809-B73B-FB7F-F1D4917D29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E78C081-F5CC-2216-0307-43FCB6912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E64E7F-1E39-3199-3A0C-16007A8ED0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7E9AA-3892-4661-8B81-1C870CB92FC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65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4D2F8-6264-81E1-4915-4F4E702F9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13BB945-D319-F89B-0ABB-1FEA5C6674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06E6CB0-5597-F431-1C02-DC6851828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102DEF-7EEF-E4BC-4C3B-70E4762F5D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7E9AA-3892-4661-8B81-1C870CB92FC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40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B644A-AB0D-3E40-61A7-18D27DBD5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FE3B21F-245B-22CD-F300-2D09FD49FD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95BDBF0-E93A-9B84-89A6-2D222B718B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1D9EFF-0384-CB6B-5215-C99EC8D3D7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7E9AA-3892-4661-8B81-1C870CB92FC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30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57353-FD93-7CEA-0DE2-8A66C5188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16C3F27-165D-82F6-8544-431BF3C418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633F51D-2024-59DE-9EA5-4B951F535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DB44B2-ED2C-28C5-80A5-1823DF44FC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7E9AA-3892-4661-8B81-1C870CB92FC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46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91093-69A1-4AFE-BD92-7992E1534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AEE57BB-E7B2-5532-9A61-14F5508FF8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6E8A5F3-D414-87D7-1512-08A73C8AF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3FE768-0166-57A7-422D-2F92B27891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7E9AA-3892-4661-8B81-1C870CB92FC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89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E237-0BAD-4085-BF54-9A5D9F196F10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B5FB-414D-439D-8F60-26CC3FF69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69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E237-0BAD-4085-BF54-9A5D9F196F10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B5FB-414D-439D-8F60-26CC3FF69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E237-0BAD-4085-BF54-9A5D9F196F10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B5FB-414D-439D-8F60-26CC3FF69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2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E237-0BAD-4085-BF54-9A5D9F196F10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B5FB-414D-439D-8F60-26CC3FF69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8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E237-0BAD-4085-BF54-9A5D9F196F10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B5FB-414D-439D-8F60-26CC3FF69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51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E237-0BAD-4085-BF54-9A5D9F196F10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B5FB-414D-439D-8F60-26CC3FF69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44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E237-0BAD-4085-BF54-9A5D9F196F10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B5FB-414D-439D-8F60-26CC3FF69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07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E237-0BAD-4085-BF54-9A5D9F196F10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B5FB-414D-439D-8F60-26CC3FF69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02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E237-0BAD-4085-BF54-9A5D9F196F10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B5FB-414D-439D-8F60-26CC3FF69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7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E237-0BAD-4085-BF54-9A5D9F196F10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B5FB-414D-439D-8F60-26CC3FF69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00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E237-0BAD-4085-BF54-9A5D9F196F10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B5FB-414D-439D-8F60-26CC3FF69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58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6E237-0BAD-4085-BF54-9A5D9F196F10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7B5FB-414D-439D-8F60-26CC3FF69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22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C1B22CC6-5F7F-A0F1-FB84-C10FD47D3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199314" cy="71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EA3A4101-3AC3-E78F-0372-5847E63EC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0"/>
            <a:ext cx="7351714" cy="735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BD59454-7B53-315B-1A31-4013611D6138}"/>
              </a:ext>
            </a:extLst>
          </p:cNvPr>
          <p:cNvSpPr/>
          <p:nvPr/>
        </p:nvSpPr>
        <p:spPr>
          <a:xfrm>
            <a:off x="354013" y="406400"/>
            <a:ext cx="6491287" cy="6464300"/>
          </a:xfrm>
          <a:prstGeom prst="roundRect">
            <a:avLst>
              <a:gd name="adj" fmla="val 288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60" name="Picture 12" descr="Внимание! Важная информация для родителей! Получение сертификатов ПФДО!">
            <a:extLst>
              <a:ext uri="{FF2B5EF4-FFF2-40B4-BE49-F238E27FC236}">
                <a16:creationId xmlns:a16="http://schemas.microsoft.com/office/drawing/2014/main" id="{7C18151E-3076-9B6E-AF99-18BC71982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010" y="4579134"/>
            <a:ext cx="2093189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F6810F-1FF1-93C4-BDA1-236307140A45}"/>
              </a:ext>
            </a:extLst>
          </p:cNvPr>
          <p:cNvSpPr txBox="1"/>
          <p:nvPr/>
        </p:nvSpPr>
        <p:spPr>
          <a:xfrm>
            <a:off x="483324" y="1311991"/>
            <a:ext cx="6276875" cy="36625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СЕРТИФИКАТ ДОПОЛНИТЕЛЬНОГО ОБРАЗОВАНИЯ?</a:t>
            </a:r>
          </a:p>
          <a:p>
            <a:endParaRPr lang="ru-RU" sz="1100" b="1" dirty="0">
              <a:solidFill>
                <a:srgbClr val="227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 представляет собой </a:t>
            </a:r>
            <a:r>
              <a:rPr lang="ru-RU" sz="1600" b="1" dirty="0">
                <a:solidFill>
                  <a:srgbClr val="D45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именную электронную запись </a:t>
            </a:r>
            <a:r>
              <a:rPr lang="ru-RU" sz="1600" b="1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(реестровый номер), которую </a:t>
            </a:r>
            <a:r>
              <a:rPr lang="ru-RU" sz="1600" b="1" dirty="0">
                <a:solidFill>
                  <a:srgbClr val="D45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получает один раз</a:t>
            </a:r>
            <a:r>
              <a:rPr lang="ru-RU" sz="1600" b="1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 действует она </a:t>
            </a:r>
            <a:r>
              <a:rPr lang="ru-RU" sz="1600" b="1" dirty="0">
                <a:solidFill>
                  <a:srgbClr val="D45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возраста 18 лет.</a:t>
            </a:r>
          </a:p>
          <a:p>
            <a:endParaRPr lang="ru-RU" sz="1600" b="1" dirty="0">
              <a:solidFill>
                <a:srgbClr val="227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Номинал сертификата можно потратить на занятия </a:t>
            </a:r>
            <a:br>
              <a:rPr lang="ru-RU" sz="1600" b="1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организациях различных типов:</a:t>
            </a:r>
          </a:p>
          <a:p>
            <a:endParaRPr lang="ru-RU" sz="1600" b="1" dirty="0">
              <a:solidFill>
                <a:srgbClr val="227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государственных (муниципальных)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227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>
              <a:solidFill>
                <a:srgbClr val="D45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DBA5CFB-DDF3-3651-252A-B5BB0F2DD109}"/>
              </a:ext>
            </a:extLst>
          </p:cNvPr>
          <p:cNvSpPr/>
          <p:nvPr/>
        </p:nvSpPr>
        <p:spPr>
          <a:xfrm>
            <a:off x="592758" y="4716268"/>
            <a:ext cx="3598022" cy="1522413"/>
          </a:xfrm>
          <a:prstGeom prst="roundRect">
            <a:avLst>
              <a:gd name="adj" fmla="val 6344"/>
            </a:avLst>
          </a:prstGeom>
          <a:noFill/>
          <a:ln w="57150">
            <a:solidFill>
              <a:srgbClr val="FEEE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744298-BBC2-0D74-50EB-D17FDF3B69A1}"/>
              </a:ext>
            </a:extLst>
          </p:cNvPr>
          <p:cNvSpPr txBox="1"/>
          <p:nvPr/>
        </p:nvSpPr>
        <p:spPr>
          <a:xfrm>
            <a:off x="700448" y="4798084"/>
            <a:ext cx="33610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D45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Баланс сертификата </a:t>
            </a:r>
            <a:r>
              <a:rPr lang="ru-RU" sz="1600" b="1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количество часов в неделю, которые может </a:t>
            </a:r>
            <a:br>
              <a:rPr lang="ru-RU" sz="1600" b="1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посещать ребенок за счет бюджетных средств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520AD568-9639-717C-3FDE-3A44C0F9EE94}"/>
              </a:ext>
            </a:extLst>
          </p:cNvPr>
          <p:cNvSpPr/>
          <p:nvPr/>
        </p:nvSpPr>
        <p:spPr>
          <a:xfrm>
            <a:off x="905236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8140777-E823-D2EE-394B-6A5FCE72DC9E}"/>
              </a:ext>
            </a:extLst>
          </p:cNvPr>
          <p:cNvSpPr/>
          <p:nvPr/>
        </p:nvSpPr>
        <p:spPr>
          <a:xfrm>
            <a:off x="1088014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37296EC-DD80-E1A1-DF72-162232667A01}"/>
              </a:ext>
            </a:extLst>
          </p:cNvPr>
          <p:cNvSpPr/>
          <p:nvPr/>
        </p:nvSpPr>
        <p:spPr>
          <a:xfrm>
            <a:off x="1270792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80EA316-C67A-1AD0-089E-FD8E87D0C661}"/>
              </a:ext>
            </a:extLst>
          </p:cNvPr>
          <p:cNvSpPr/>
          <p:nvPr/>
        </p:nvSpPr>
        <p:spPr>
          <a:xfrm>
            <a:off x="720438" y="6538503"/>
            <a:ext cx="106578" cy="106578"/>
          </a:xfrm>
          <a:prstGeom prst="ellipse">
            <a:avLst/>
          </a:prstGeom>
          <a:solidFill>
            <a:srgbClr val="89A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4716871-88FA-59B5-74B8-99E934B363AF}"/>
              </a:ext>
            </a:extLst>
          </p:cNvPr>
          <p:cNvSpPr/>
          <p:nvPr/>
        </p:nvSpPr>
        <p:spPr>
          <a:xfrm>
            <a:off x="1621805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30A50F6-9F0E-64C3-2FE4-0A6B0198F076}"/>
              </a:ext>
            </a:extLst>
          </p:cNvPr>
          <p:cNvSpPr/>
          <p:nvPr/>
        </p:nvSpPr>
        <p:spPr>
          <a:xfrm>
            <a:off x="1804583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931C83D-5195-ACCC-2C13-E15C8422044F}"/>
              </a:ext>
            </a:extLst>
          </p:cNvPr>
          <p:cNvSpPr/>
          <p:nvPr/>
        </p:nvSpPr>
        <p:spPr>
          <a:xfrm>
            <a:off x="1987361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8A0ACFBD-D72C-586E-3973-956DFA655D99}"/>
              </a:ext>
            </a:extLst>
          </p:cNvPr>
          <p:cNvSpPr/>
          <p:nvPr/>
        </p:nvSpPr>
        <p:spPr>
          <a:xfrm>
            <a:off x="1437007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30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58C14-625C-9C5E-2B75-A88B6B578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20DAF3BC-7C14-E801-E6F5-29E7123A3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199314" cy="71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E6E33FC-B659-0A6F-EEEC-C73ED55AC997}"/>
              </a:ext>
            </a:extLst>
          </p:cNvPr>
          <p:cNvSpPr/>
          <p:nvPr/>
        </p:nvSpPr>
        <p:spPr>
          <a:xfrm>
            <a:off x="376117" y="367506"/>
            <a:ext cx="6491287" cy="6464300"/>
          </a:xfrm>
          <a:prstGeom prst="roundRect">
            <a:avLst>
              <a:gd name="adj" fmla="val 288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60" name="Picture 12" descr="Внимание! Важная информация для родителей! Получение сертификатов ПФДО!">
            <a:extLst>
              <a:ext uri="{FF2B5EF4-FFF2-40B4-BE49-F238E27FC236}">
                <a16:creationId xmlns:a16="http://schemas.microsoft.com/office/drawing/2014/main" id="{B625A898-E1BD-12CF-9BB1-CEC59752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56" y="576024"/>
            <a:ext cx="860825" cy="86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B106A7-A495-AFF1-BF28-BA1FFB7EA0C5}"/>
              </a:ext>
            </a:extLst>
          </p:cNvPr>
          <p:cNvSpPr txBox="1"/>
          <p:nvPr/>
        </p:nvSpPr>
        <p:spPr>
          <a:xfrm>
            <a:off x="483324" y="1573876"/>
            <a:ext cx="6276875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ПОЛУЧИТЬ СЕРТИФИКАТ?</a:t>
            </a:r>
          </a:p>
          <a:p>
            <a:endParaRPr lang="ru-RU" sz="1600" b="1" dirty="0">
              <a:solidFill>
                <a:srgbClr val="227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>
              <a:solidFill>
                <a:srgbClr val="D45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C2EFF36-C4D2-A6A1-21F5-30669AFF7870}"/>
              </a:ext>
            </a:extLst>
          </p:cNvPr>
          <p:cNvSpPr/>
          <p:nvPr/>
        </p:nvSpPr>
        <p:spPr>
          <a:xfrm>
            <a:off x="1544983" y="2222500"/>
            <a:ext cx="5000498" cy="1484796"/>
          </a:xfrm>
          <a:prstGeom prst="roundRect">
            <a:avLst>
              <a:gd name="adj" fmla="val 17699"/>
            </a:avLst>
          </a:prstGeom>
          <a:solidFill>
            <a:srgbClr val="94B4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/>
            <a:endParaRPr lang="ru-RU" dirty="0">
              <a:solidFill>
                <a:srgbClr val="FFFFFF"/>
              </a:solidFill>
            </a:endParaRPr>
          </a:p>
          <a:p>
            <a:pPr marL="88900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gosuslugi.ru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marL="88900"/>
            <a:endParaRPr lang="ru-RU" dirty="0">
              <a:solidFill>
                <a:srgbClr val="FFFFFF"/>
              </a:solidFill>
            </a:endParaRPr>
          </a:p>
          <a:p>
            <a:pPr marL="88900"/>
            <a:r>
              <a:rPr lang="ru-RU" dirty="0">
                <a:solidFill>
                  <a:srgbClr val="005E9A"/>
                </a:solidFill>
              </a:rPr>
              <a:t>При </a:t>
            </a:r>
            <a:r>
              <a:rPr lang="ru-RU" b="1" dirty="0">
                <a:solidFill>
                  <a:srgbClr val="005E9A"/>
                </a:solidFill>
              </a:rPr>
              <a:t>записи на программу </a:t>
            </a:r>
            <a:r>
              <a:rPr lang="ru-RU" dirty="0">
                <a:solidFill>
                  <a:srgbClr val="005E9A"/>
                </a:solidFill>
              </a:rPr>
              <a:t>дополнительного образования сертификат будет выдан </a:t>
            </a:r>
            <a:r>
              <a:rPr lang="ru-RU" b="1" dirty="0">
                <a:solidFill>
                  <a:srgbClr val="005E9A"/>
                </a:solidFill>
              </a:rPr>
              <a:t>автоматически</a:t>
            </a:r>
            <a:r>
              <a:rPr lang="ru-RU" dirty="0">
                <a:solidFill>
                  <a:srgbClr val="005E9A"/>
                </a:solidFill>
              </a:rPr>
              <a:t> </a:t>
            </a:r>
          </a:p>
          <a:p>
            <a:pPr marL="88900"/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F3E5561-AA22-6364-CCB8-ADF1D70C4227}"/>
              </a:ext>
            </a:extLst>
          </p:cNvPr>
          <p:cNvSpPr/>
          <p:nvPr/>
        </p:nvSpPr>
        <p:spPr>
          <a:xfrm>
            <a:off x="1544982" y="3797300"/>
            <a:ext cx="5000498" cy="1313526"/>
          </a:xfrm>
          <a:prstGeom prst="roundRect">
            <a:avLst>
              <a:gd name="adj" fmla="val 17699"/>
            </a:avLst>
          </a:prstGeom>
          <a:solidFill>
            <a:srgbClr val="CFDE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pfdo.gov39.ru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marL="88900"/>
            <a:endParaRPr lang="ru-RU" dirty="0">
              <a:solidFill>
                <a:srgbClr val="0082BF"/>
              </a:solidFill>
            </a:endParaRPr>
          </a:p>
          <a:p>
            <a:pPr marL="88900"/>
            <a:r>
              <a:rPr lang="ru-RU" b="1" dirty="0">
                <a:solidFill>
                  <a:srgbClr val="005E9A"/>
                </a:solidFill>
              </a:rPr>
              <a:t>Подав заявление </a:t>
            </a:r>
            <a:r>
              <a:rPr lang="ru-RU" dirty="0">
                <a:solidFill>
                  <a:srgbClr val="005E9A"/>
                </a:solidFill>
              </a:rPr>
              <a:t>на получение сертификата </a:t>
            </a:r>
            <a:br>
              <a:rPr lang="ru-RU" dirty="0">
                <a:solidFill>
                  <a:srgbClr val="005E9A"/>
                </a:solidFill>
              </a:rPr>
            </a:br>
            <a:r>
              <a:rPr lang="ru-RU" dirty="0">
                <a:solidFill>
                  <a:srgbClr val="005E9A"/>
                </a:solidFill>
              </a:rPr>
              <a:t>в региональном навигаторе</a:t>
            </a:r>
          </a:p>
        </p:txBody>
      </p:sp>
      <p:pic>
        <p:nvPicPr>
          <p:cNvPr id="1026" name="Picture 2" descr="Получение услуг в электронной форме">
            <a:extLst>
              <a:ext uri="{FF2B5EF4-FFF2-40B4-BE49-F238E27FC236}">
                <a16:creationId xmlns:a16="http://schemas.microsoft.com/office/drawing/2014/main" id="{719E2E51-5FCE-D891-88E0-063DC4B94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44" y="2327668"/>
            <a:ext cx="444416" cy="48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амятка для родителей по оформлению сертификата ПФДО - Гимназия №23  г.Владимира">
            <a:extLst>
              <a:ext uri="{FF2B5EF4-FFF2-40B4-BE49-F238E27FC236}">
                <a16:creationId xmlns:a16="http://schemas.microsoft.com/office/drawing/2014/main" id="{02484A37-7F67-3D85-AF0F-1B7FD6EED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6"/>
          <a:stretch/>
        </p:blipFill>
        <p:spPr bwMode="auto">
          <a:xfrm>
            <a:off x="738342" y="3818672"/>
            <a:ext cx="569968" cy="56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EFEA88-05AA-3146-85F1-86FFFB7F6B8B}"/>
              </a:ext>
            </a:extLst>
          </p:cNvPr>
          <p:cNvSpPr txBox="1"/>
          <p:nvPr/>
        </p:nvSpPr>
        <p:spPr>
          <a:xfrm>
            <a:off x="2886799" y="5601984"/>
            <a:ext cx="39806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Консультацию по записи на программы и получению сертификата можно получить в муниципальном опорном центре дополнительного образования детей </a:t>
            </a:r>
            <a:br>
              <a:rPr lang="ru-RU" sz="105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пропиской ребенка</a:t>
            </a:r>
            <a:endParaRPr lang="ru-RU" sz="1200" b="1" dirty="0">
              <a:solidFill>
                <a:srgbClr val="005E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694D115-AD5C-2EF0-3730-F146C280E602}"/>
              </a:ext>
            </a:extLst>
          </p:cNvPr>
          <p:cNvSpPr/>
          <p:nvPr/>
        </p:nvSpPr>
        <p:spPr>
          <a:xfrm>
            <a:off x="905236" y="6538503"/>
            <a:ext cx="106578" cy="106578"/>
          </a:xfrm>
          <a:prstGeom prst="ellipse">
            <a:avLst/>
          </a:prstGeom>
          <a:solidFill>
            <a:srgbClr val="87AB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674EA58-BB17-F1A4-42DB-1A1158A69833}"/>
              </a:ext>
            </a:extLst>
          </p:cNvPr>
          <p:cNvSpPr/>
          <p:nvPr/>
        </p:nvSpPr>
        <p:spPr>
          <a:xfrm>
            <a:off x="1088014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317C5EB-6825-DD79-C4C0-BD3666C542D5}"/>
              </a:ext>
            </a:extLst>
          </p:cNvPr>
          <p:cNvSpPr/>
          <p:nvPr/>
        </p:nvSpPr>
        <p:spPr>
          <a:xfrm>
            <a:off x="1270792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4D2B013-8EFA-7248-499B-CFBBB57273C7}"/>
              </a:ext>
            </a:extLst>
          </p:cNvPr>
          <p:cNvSpPr/>
          <p:nvPr/>
        </p:nvSpPr>
        <p:spPr>
          <a:xfrm>
            <a:off x="720438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D522902-AB54-F80F-8C5D-F8D14C18C6EE}"/>
              </a:ext>
            </a:extLst>
          </p:cNvPr>
          <p:cNvSpPr/>
          <p:nvPr/>
        </p:nvSpPr>
        <p:spPr>
          <a:xfrm>
            <a:off x="1621805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E9A7150-2910-7578-E2D4-F7FFD21B6AAE}"/>
              </a:ext>
            </a:extLst>
          </p:cNvPr>
          <p:cNvSpPr/>
          <p:nvPr/>
        </p:nvSpPr>
        <p:spPr>
          <a:xfrm>
            <a:off x="1804583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DD02993-EBBA-F2CC-486E-BB833F4A43F7}"/>
              </a:ext>
            </a:extLst>
          </p:cNvPr>
          <p:cNvSpPr/>
          <p:nvPr/>
        </p:nvSpPr>
        <p:spPr>
          <a:xfrm>
            <a:off x="1987361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6A73DCC-EAEE-9CED-AC72-B84A7CB350E6}"/>
              </a:ext>
            </a:extLst>
          </p:cNvPr>
          <p:cNvSpPr/>
          <p:nvPr/>
        </p:nvSpPr>
        <p:spPr>
          <a:xfrm>
            <a:off x="1437007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71F99725-1FBA-4CA1-D1C3-8161C1A72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64" y="5584859"/>
            <a:ext cx="806019" cy="80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23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EC07A-E516-21CA-D24B-48A4D7A10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523DAE7C-9FFA-8B89-29BE-C9E99B927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199314" cy="71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2F173E2-24C3-4F6D-F03C-1CE98BAF10E8}"/>
              </a:ext>
            </a:extLst>
          </p:cNvPr>
          <p:cNvSpPr/>
          <p:nvPr/>
        </p:nvSpPr>
        <p:spPr>
          <a:xfrm>
            <a:off x="439114" y="367506"/>
            <a:ext cx="6491287" cy="6464300"/>
          </a:xfrm>
          <a:prstGeom prst="roundRect">
            <a:avLst>
              <a:gd name="adj" fmla="val 288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60" name="Picture 12" descr="Внимание! Важная информация для родителей! Получение сертификатов ПФДО!">
            <a:extLst>
              <a:ext uri="{FF2B5EF4-FFF2-40B4-BE49-F238E27FC236}">
                <a16:creationId xmlns:a16="http://schemas.microsoft.com/office/drawing/2014/main" id="{B9DB4EFA-C0AB-6036-9909-F1A855805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56" y="576024"/>
            <a:ext cx="860825" cy="86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CE84D7-AB2C-0C3A-1D41-82F08B2A6E0C}"/>
              </a:ext>
            </a:extLst>
          </p:cNvPr>
          <p:cNvSpPr txBox="1"/>
          <p:nvPr/>
        </p:nvSpPr>
        <p:spPr>
          <a:xfrm>
            <a:off x="483324" y="1573876"/>
            <a:ext cx="6276875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ИСПОЛЬЗОВАТЬ?</a:t>
            </a:r>
          </a:p>
          <a:p>
            <a:endParaRPr lang="ru-RU" sz="1600" b="1" dirty="0">
              <a:solidFill>
                <a:srgbClr val="227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>
              <a:solidFill>
                <a:srgbClr val="D45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5435C-A423-63CA-6FD8-D345C2EF9AC0}"/>
              </a:ext>
            </a:extLst>
          </p:cNvPr>
          <p:cNvSpPr txBox="1"/>
          <p:nvPr/>
        </p:nvSpPr>
        <p:spPr>
          <a:xfrm>
            <a:off x="493052" y="2125708"/>
            <a:ext cx="623266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карточке программы указан тип ее финансирования</a:t>
            </a:r>
            <a:endParaRPr lang="ru-RU" sz="1200" b="1" dirty="0">
              <a:solidFill>
                <a:srgbClr val="005E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FC9956-1085-59CF-ECFF-7168A7C525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679" t="27169" r="71422" b="30546"/>
          <a:stretch/>
        </p:blipFill>
        <p:spPr>
          <a:xfrm>
            <a:off x="740988" y="2644169"/>
            <a:ext cx="1848957" cy="22099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32529C-C224-65C7-6EAA-9F77AFAEDE5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836" t="14291" r="71480" b="42513"/>
          <a:stretch/>
        </p:blipFill>
        <p:spPr>
          <a:xfrm>
            <a:off x="2779881" y="2644169"/>
            <a:ext cx="1809751" cy="22340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301E26-A00A-2E68-2AD6-66AAB3E08FE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8767" t="33500" r="71564" b="24107"/>
          <a:stretch/>
        </p:blipFill>
        <p:spPr>
          <a:xfrm>
            <a:off x="4765692" y="2680414"/>
            <a:ext cx="1809751" cy="2194048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1FAD743A-F4F6-B2F2-0EFA-CB9B543AF62E}"/>
              </a:ext>
            </a:extLst>
          </p:cNvPr>
          <p:cNvSpPr/>
          <p:nvPr/>
        </p:nvSpPr>
        <p:spPr>
          <a:xfrm>
            <a:off x="653831" y="4493411"/>
            <a:ext cx="498694" cy="498694"/>
          </a:xfrm>
          <a:prstGeom prst="ellipse">
            <a:avLst/>
          </a:prstGeom>
          <a:noFill/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669E17A-8A24-419E-1211-06136314698B}"/>
              </a:ext>
            </a:extLst>
          </p:cNvPr>
          <p:cNvSpPr/>
          <p:nvPr/>
        </p:nvSpPr>
        <p:spPr>
          <a:xfrm>
            <a:off x="2677102" y="4493411"/>
            <a:ext cx="498694" cy="498694"/>
          </a:xfrm>
          <a:prstGeom prst="ellipse">
            <a:avLst/>
          </a:prstGeom>
          <a:noFill/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7D96A64-4A3F-A298-D544-12AEB71C800B}"/>
              </a:ext>
            </a:extLst>
          </p:cNvPr>
          <p:cNvSpPr/>
          <p:nvPr/>
        </p:nvSpPr>
        <p:spPr>
          <a:xfrm>
            <a:off x="4692411" y="4493411"/>
            <a:ext cx="498694" cy="498694"/>
          </a:xfrm>
          <a:prstGeom prst="ellipse">
            <a:avLst/>
          </a:prstGeom>
          <a:noFill/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E88E1B-3B6A-5179-4A0C-896117F90283}"/>
              </a:ext>
            </a:extLst>
          </p:cNvPr>
          <p:cNvSpPr txBox="1"/>
          <p:nvPr/>
        </p:nvSpPr>
        <p:spPr>
          <a:xfrm>
            <a:off x="848075" y="5162839"/>
            <a:ext cx="163478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E384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  <a:r>
              <a:rPr lang="ru-RU" sz="105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полностью оплачивается за счет средств государства</a:t>
            </a:r>
            <a:endParaRPr lang="ru-RU" sz="1200" b="1" dirty="0">
              <a:solidFill>
                <a:srgbClr val="005E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AE3D01-8685-1F01-ECAF-4E605B9C641A}"/>
              </a:ext>
            </a:extLst>
          </p:cNvPr>
          <p:cNvSpPr txBox="1"/>
          <p:nvPr/>
        </p:nvSpPr>
        <p:spPr>
          <a:xfrm>
            <a:off x="2677102" y="5162839"/>
            <a:ext cx="194486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E27E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сертификат </a:t>
            </a:r>
            <a:r>
              <a:rPr lang="ru-RU" sz="105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полностью или частично оплачивается за счет средств государства</a:t>
            </a:r>
            <a:endParaRPr lang="ru-RU" sz="1200" b="1" dirty="0">
              <a:solidFill>
                <a:srgbClr val="005E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37568F-176C-9BC3-DB9B-7BFBAE5296D9}"/>
              </a:ext>
            </a:extLst>
          </p:cNvPr>
          <p:cNvSpPr txBox="1"/>
          <p:nvPr/>
        </p:nvSpPr>
        <p:spPr>
          <a:xfrm>
            <a:off x="4728391" y="5162839"/>
            <a:ext cx="19125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AB92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Родительская плата </a:t>
            </a:r>
            <a:r>
              <a:rPr lang="ru-RU" sz="105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полностью оплачивается за счет средств родителей</a:t>
            </a:r>
            <a:endParaRPr lang="ru-RU" sz="1200" b="1" dirty="0">
              <a:solidFill>
                <a:srgbClr val="005E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4DEA8FE2-2F08-DB94-1C3D-7840298E8D6B}"/>
              </a:ext>
            </a:extLst>
          </p:cNvPr>
          <p:cNvSpPr/>
          <p:nvPr/>
        </p:nvSpPr>
        <p:spPr>
          <a:xfrm>
            <a:off x="905236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F490E53-A310-199E-742D-4FBA1A1E968E}"/>
              </a:ext>
            </a:extLst>
          </p:cNvPr>
          <p:cNvSpPr/>
          <p:nvPr/>
        </p:nvSpPr>
        <p:spPr>
          <a:xfrm>
            <a:off x="1088014" y="6538503"/>
            <a:ext cx="106578" cy="106578"/>
          </a:xfrm>
          <a:prstGeom prst="ellipse">
            <a:avLst/>
          </a:prstGeom>
          <a:solidFill>
            <a:srgbClr val="89A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73FADA4-9F5B-37B3-0CF3-C89A13CB8019}"/>
              </a:ext>
            </a:extLst>
          </p:cNvPr>
          <p:cNvSpPr/>
          <p:nvPr/>
        </p:nvSpPr>
        <p:spPr>
          <a:xfrm>
            <a:off x="1270792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8A17F41-21B9-318B-178D-7E1839BB5E88}"/>
              </a:ext>
            </a:extLst>
          </p:cNvPr>
          <p:cNvSpPr/>
          <p:nvPr/>
        </p:nvSpPr>
        <p:spPr>
          <a:xfrm>
            <a:off x="720438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22DA84A-6BB1-8E2B-DE41-D2B4B114BC3B}"/>
              </a:ext>
            </a:extLst>
          </p:cNvPr>
          <p:cNvSpPr/>
          <p:nvPr/>
        </p:nvSpPr>
        <p:spPr>
          <a:xfrm>
            <a:off x="1621805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8539EF4-6633-C484-CE93-95002162846D}"/>
              </a:ext>
            </a:extLst>
          </p:cNvPr>
          <p:cNvSpPr/>
          <p:nvPr/>
        </p:nvSpPr>
        <p:spPr>
          <a:xfrm>
            <a:off x="1804583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73359F23-6592-C817-DA6A-6D3142454F71}"/>
              </a:ext>
            </a:extLst>
          </p:cNvPr>
          <p:cNvSpPr/>
          <p:nvPr/>
        </p:nvSpPr>
        <p:spPr>
          <a:xfrm>
            <a:off x="1987361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13953D1F-0192-7A5E-0024-FAB09E76D9EF}"/>
              </a:ext>
            </a:extLst>
          </p:cNvPr>
          <p:cNvSpPr/>
          <p:nvPr/>
        </p:nvSpPr>
        <p:spPr>
          <a:xfrm>
            <a:off x="1437007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6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C7523-DBD9-4CE3-8147-409823BE1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73225AFB-3A57-E303-7E8E-14D2E506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199314" cy="71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3FFABFAC-9E65-D51C-2C1A-48A42A6AD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0"/>
            <a:ext cx="7351714" cy="735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C577B18-267A-7D30-E413-BF829C94F069}"/>
              </a:ext>
            </a:extLst>
          </p:cNvPr>
          <p:cNvSpPr/>
          <p:nvPr/>
        </p:nvSpPr>
        <p:spPr>
          <a:xfrm>
            <a:off x="354013" y="406400"/>
            <a:ext cx="6491287" cy="6464300"/>
          </a:xfrm>
          <a:prstGeom prst="roundRect">
            <a:avLst>
              <a:gd name="adj" fmla="val 288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CFE60-0876-AEB2-8A83-85C9C9833E35}"/>
              </a:ext>
            </a:extLst>
          </p:cNvPr>
          <p:cNvSpPr txBox="1"/>
          <p:nvPr/>
        </p:nvSpPr>
        <p:spPr>
          <a:xfrm>
            <a:off x="483324" y="1350903"/>
            <a:ext cx="6276875" cy="40626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ЗАПИСАТЬ РЕБЕНКА </a:t>
            </a:r>
            <a:br>
              <a:rPr lang="ru-RU" sz="2400" b="1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КРУЖОК ИЛИ СЕКЦИЮ?</a:t>
            </a:r>
          </a:p>
          <a:p>
            <a:endParaRPr lang="ru-RU" sz="2400" b="1" dirty="0">
              <a:solidFill>
                <a:srgbClr val="227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Записать ребенка на программу </a:t>
            </a:r>
            <a:r>
              <a:rPr lang="ru-RU" sz="1600" b="1" dirty="0">
                <a:solidFill>
                  <a:srgbClr val="D45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личного присутствия </a:t>
            </a:r>
            <a:r>
              <a:rPr lang="ru-RU" sz="1600" b="1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двумя способами:</a:t>
            </a:r>
            <a:endParaRPr lang="ru-RU" sz="1600" b="1" dirty="0">
              <a:solidFill>
                <a:srgbClr val="D45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227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личный кабинет на сайте </a:t>
            </a:r>
            <a:r>
              <a:rPr lang="en-US" sz="1600" b="1" dirty="0">
                <a:solidFill>
                  <a:srgbClr val="D45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endParaRPr lang="ru-RU" sz="1600" b="1" dirty="0">
              <a:solidFill>
                <a:srgbClr val="D45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 регионального навигатора </a:t>
            </a:r>
            <a:r>
              <a:rPr lang="en-US" sz="1600" b="1" dirty="0">
                <a:solidFill>
                  <a:srgbClr val="D45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pfdo.gov39.ru</a:t>
            </a:r>
            <a:endParaRPr lang="ru-RU" sz="1600" b="1" dirty="0">
              <a:solidFill>
                <a:srgbClr val="D45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D45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D45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D45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1: </a:t>
            </a:r>
            <a:r>
              <a:rPr lang="ru-RU" sz="1600" b="1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 на портал</a:t>
            </a:r>
          </a:p>
          <a:p>
            <a:r>
              <a:rPr lang="ru-RU" sz="1600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Войдите в личный кабинет </a:t>
            </a:r>
            <a:br>
              <a:rPr lang="ru-RU" sz="1600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 из сайтов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227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>
              <a:solidFill>
                <a:srgbClr val="D45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Реалистичный вид спереди ноутбука с клавиатурой | Премиум векторы">
            <a:extLst>
              <a:ext uri="{FF2B5EF4-FFF2-40B4-BE49-F238E27FC236}">
                <a16:creationId xmlns:a16="http://schemas.microsoft.com/office/drawing/2014/main" id="{83635AED-DAFF-8731-974A-37D0359B9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385" y="4298730"/>
            <a:ext cx="1885657" cy="188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Получение услуг в электронной форме">
            <a:extLst>
              <a:ext uri="{FF2B5EF4-FFF2-40B4-BE49-F238E27FC236}">
                <a16:creationId xmlns:a16="http://schemas.microsoft.com/office/drawing/2014/main" id="{D39FCA80-4956-5335-BB2E-487684B61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950" y="4846810"/>
            <a:ext cx="454527" cy="49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обильные телефоны в руке» Коллекция клипарта в PNG.">
            <a:extLst>
              <a:ext uri="{FF2B5EF4-FFF2-40B4-BE49-F238E27FC236}">
                <a16:creationId xmlns:a16="http://schemas.microsoft.com/office/drawing/2014/main" id="{E3E92B03-1188-E55D-FA80-0C0D5A24A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23" y="4475719"/>
            <a:ext cx="1309105" cy="153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Памятка для родителей по оформлению сертификата ПФДО - Гимназия №23  г.Владимира">
            <a:extLst>
              <a:ext uri="{FF2B5EF4-FFF2-40B4-BE49-F238E27FC236}">
                <a16:creationId xmlns:a16="http://schemas.microsoft.com/office/drawing/2014/main" id="{3CA3077B-1141-5011-1AC0-57FB784A1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6"/>
          <a:stretch/>
        </p:blipFill>
        <p:spPr bwMode="auto">
          <a:xfrm rot="1342548">
            <a:off x="3844562" y="4956050"/>
            <a:ext cx="348826" cy="34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6133A979-DB77-A771-6B51-9E8547D74F30}"/>
              </a:ext>
            </a:extLst>
          </p:cNvPr>
          <p:cNvSpPr/>
          <p:nvPr/>
        </p:nvSpPr>
        <p:spPr>
          <a:xfrm>
            <a:off x="905236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938AEED-252A-BFFA-3B36-64EF74A6DB41}"/>
              </a:ext>
            </a:extLst>
          </p:cNvPr>
          <p:cNvSpPr/>
          <p:nvPr/>
        </p:nvSpPr>
        <p:spPr>
          <a:xfrm>
            <a:off x="1088014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5DC7B66-11AB-002A-3697-888B831CE64D}"/>
              </a:ext>
            </a:extLst>
          </p:cNvPr>
          <p:cNvSpPr/>
          <p:nvPr/>
        </p:nvSpPr>
        <p:spPr>
          <a:xfrm>
            <a:off x="1270792" y="6538503"/>
            <a:ext cx="106578" cy="106578"/>
          </a:xfrm>
          <a:prstGeom prst="ellipse">
            <a:avLst/>
          </a:prstGeom>
          <a:solidFill>
            <a:srgbClr val="8BAD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CFEE1B0-24CD-9184-C04A-3433CD4201CD}"/>
              </a:ext>
            </a:extLst>
          </p:cNvPr>
          <p:cNvSpPr/>
          <p:nvPr/>
        </p:nvSpPr>
        <p:spPr>
          <a:xfrm>
            <a:off x="720438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96A924C-7D6F-D6F2-BE5C-78C686ABA7D9}"/>
              </a:ext>
            </a:extLst>
          </p:cNvPr>
          <p:cNvSpPr/>
          <p:nvPr/>
        </p:nvSpPr>
        <p:spPr>
          <a:xfrm>
            <a:off x="1621805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29E971C-4D7C-3D32-042F-E43BDE488034}"/>
              </a:ext>
            </a:extLst>
          </p:cNvPr>
          <p:cNvSpPr/>
          <p:nvPr/>
        </p:nvSpPr>
        <p:spPr>
          <a:xfrm>
            <a:off x="1804583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21FBC05-BDAE-A0C6-40FB-8617C897ED8A}"/>
              </a:ext>
            </a:extLst>
          </p:cNvPr>
          <p:cNvSpPr/>
          <p:nvPr/>
        </p:nvSpPr>
        <p:spPr>
          <a:xfrm>
            <a:off x="1987361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FDFB523-ED50-C64C-5150-FEF29FB37412}"/>
              </a:ext>
            </a:extLst>
          </p:cNvPr>
          <p:cNvSpPr/>
          <p:nvPr/>
        </p:nvSpPr>
        <p:spPr>
          <a:xfrm>
            <a:off x="1437007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8D262-37A5-0572-90BC-2472B31D4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4449CE42-7460-EDFF-34DE-D86F7FD69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199314" cy="71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5D61642-A4FC-9377-C8A8-FF0FA905C712}"/>
              </a:ext>
            </a:extLst>
          </p:cNvPr>
          <p:cNvSpPr/>
          <p:nvPr/>
        </p:nvSpPr>
        <p:spPr>
          <a:xfrm>
            <a:off x="376117" y="367506"/>
            <a:ext cx="6491287" cy="6464300"/>
          </a:xfrm>
          <a:prstGeom prst="roundRect">
            <a:avLst>
              <a:gd name="adj" fmla="val 288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60" name="Picture 12" descr="Внимание! Важная информация для родителей! Получение сертификатов ПФДО!">
            <a:extLst>
              <a:ext uri="{FF2B5EF4-FFF2-40B4-BE49-F238E27FC236}">
                <a16:creationId xmlns:a16="http://schemas.microsoft.com/office/drawing/2014/main" id="{9C2C5E63-958F-77C7-8C80-F2C7A024E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56" y="576024"/>
            <a:ext cx="860825" cy="86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2C19ED-A619-4CCB-E35C-CD2D958370E2}"/>
              </a:ext>
            </a:extLst>
          </p:cNvPr>
          <p:cNvSpPr txBox="1"/>
          <p:nvPr/>
        </p:nvSpPr>
        <p:spPr>
          <a:xfrm>
            <a:off x="483324" y="1573876"/>
            <a:ext cx="6276875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УСЛУГУ</a:t>
            </a:r>
          </a:p>
          <a:p>
            <a:endParaRPr lang="ru-RU" sz="1600" b="1" dirty="0">
              <a:solidFill>
                <a:srgbClr val="227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>
              <a:solidFill>
                <a:srgbClr val="D45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6627F78-DC9A-EE73-7940-076B6EDB18A4}"/>
              </a:ext>
            </a:extLst>
          </p:cNvPr>
          <p:cNvSpPr/>
          <p:nvPr/>
        </p:nvSpPr>
        <p:spPr>
          <a:xfrm>
            <a:off x="1544983" y="2222500"/>
            <a:ext cx="5000498" cy="1484796"/>
          </a:xfrm>
          <a:prstGeom prst="roundRect">
            <a:avLst>
              <a:gd name="adj" fmla="val 17699"/>
            </a:avLst>
          </a:prstGeom>
          <a:solidFill>
            <a:srgbClr val="94B4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/>
            <a:endParaRPr lang="ru-RU" dirty="0">
              <a:solidFill>
                <a:srgbClr val="FFFFFF"/>
              </a:solidFill>
            </a:endParaRPr>
          </a:p>
          <a:p>
            <a:pPr marL="88900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gosuslugi.ru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marL="88900"/>
            <a:endParaRPr lang="ru-RU" dirty="0">
              <a:solidFill>
                <a:srgbClr val="FFFFFF"/>
              </a:solidFill>
            </a:endParaRPr>
          </a:p>
          <a:p>
            <a:pPr marL="88900"/>
            <a:r>
              <a:rPr lang="ru-RU" dirty="0">
                <a:solidFill>
                  <a:srgbClr val="005E9A"/>
                </a:solidFill>
              </a:rPr>
              <a:t>В разделе </a:t>
            </a:r>
            <a:r>
              <a:rPr lang="ru-RU" b="1" dirty="0">
                <a:solidFill>
                  <a:srgbClr val="005E9A"/>
                </a:solidFill>
              </a:rPr>
              <a:t>«Дети </a:t>
            </a:r>
            <a:r>
              <a:rPr lang="en-US" b="1" dirty="0">
                <a:solidFill>
                  <a:srgbClr val="005E9A"/>
                </a:solidFill>
              </a:rPr>
              <a:t>| </a:t>
            </a:r>
            <a:r>
              <a:rPr lang="ru-RU" b="1" dirty="0">
                <a:solidFill>
                  <a:srgbClr val="005E9A"/>
                </a:solidFill>
              </a:rPr>
              <a:t>Образование» </a:t>
            </a:r>
            <a:r>
              <a:rPr lang="ru-RU" dirty="0">
                <a:solidFill>
                  <a:srgbClr val="005E9A"/>
                </a:solidFill>
              </a:rPr>
              <a:t>перейти </a:t>
            </a:r>
            <a:br>
              <a:rPr lang="ru-RU" dirty="0">
                <a:solidFill>
                  <a:srgbClr val="005E9A"/>
                </a:solidFill>
              </a:rPr>
            </a:br>
            <a:r>
              <a:rPr lang="ru-RU" dirty="0">
                <a:solidFill>
                  <a:srgbClr val="005E9A"/>
                </a:solidFill>
              </a:rPr>
              <a:t>во вкладку </a:t>
            </a:r>
            <a:r>
              <a:rPr lang="ru-RU" b="1" dirty="0">
                <a:solidFill>
                  <a:srgbClr val="005E9A"/>
                </a:solidFill>
              </a:rPr>
              <a:t>«Запись в кружки и секции»</a:t>
            </a:r>
          </a:p>
          <a:p>
            <a:pPr marL="88900"/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0DA003A-9233-D0AD-CEA0-0114594DCC04}"/>
              </a:ext>
            </a:extLst>
          </p:cNvPr>
          <p:cNvSpPr/>
          <p:nvPr/>
        </p:nvSpPr>
        <p:spPr>
          <a:xfrm>
            <a:off x="1544982" y="3797300"/>
            <a:ext cx="5000498" cy="1313526"/>
          </a:xfrm>
          <a:prstGeom prst="roundRect">
            <a:avLst>
              <a:gd name="adj" fmla="val 17699"/>
            </a:avLst>
          </a:prstGeom>
          <a:solidFill>
            <a:srgbClr val="CFDE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pfdo.gov39.ru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marL="88900"/>
            <a:endParaRPr lang="ru-RU" dirty="0">
              <a:solidFill>
                <a:srgbClr val="0082BF"/>
              </a:solidFill>
            </a:endParaRPr>
          </a:p>
          <a:p>
            <a:pPr marL="88900"/>
            <a:r>
              <a:rPr lang="ru-RU" dirty="0">
                <a:solidFill>
                  <a:srgbClr val="005E9A"/>
                </a:solidFill>
              </a:rPr>
              <a:t>В региональном навигаторе выбрать вкладку «</a:t>
            </a:r>
            <a:r>
              <a:rPr lang="ru-RU" b="1" dirty="0">
                <a:solidFill>
                  <a:srgbClr val="005E9A"/>
                </a:solidFill>
              </a:rPr>
              <a:t>Записаться в кружок/секцию</a:t>
            </a:r>
            <a:r>
              <a:rPr lang="ru-RU" dirty="0">
                <a:solidFill>
                  <a:srgbClr val="005E9A"/>
                </a:solidFill>
              </a:rPr>
              <a:t>»</a:t>
            </a:r>
          </a:p>
        </p:txBody>
      </p:sp>
      <p:pic>
        <p:nvPicPr>
          <p:cNvPr id="1026" name="Picture 2" descr="Получение услуг в электронной форме">
            <a:extLst>
              <a:ext uri="{FF2B5EF4-FFF2-40B4-BE49-F238E27FC236}">
                <a16:creationId xmlns:a16="http://schemas.microsoft.com/office/drawing/2014/main" id="{8C391FC4-AE15-900E-BA11-69DD9C038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44" y="2327668"/>
            <a:ext cx="444416" cy="48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амятка для родителей по оформлению сертификата ПФДО - Гимназия №23  г.Владимира">
            <a:extLst>
              <a:ext uri="{FF2B5EF4-FFF2-40B4-BE49-F238E27FC236}">
                <a16:creationId xmlns:a16="http://schemas.microsoft.com/office/drawing/2014/main" id="{0B341494-A037-EF5F-23F4-8D98C6556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6"/>
          <a:stretch/>
        </p:blipFill>
        <p:spPr bwMode="auto">
          <a:xfrm>
            <a:off x="738342" y="3818672"/>
            <a:ext cx="569968" cy="56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3F7A6F-80DB-B2BA-5E1C-50C39968989C}"/>
              </a:ext>
            </a:extLst>
          </p:cNvPr>
          <p:cNvSpPr txBox="1"/>
          <p:nvPr/>
        </p:nvSpPr>
        <p:spPr>
          <a:xfrm>
            <a:off x="2886799" y="5601984"/>
            <a:ext cx="39806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Консультацию по записи на программы и получению сертификата можно получить в муниципальном опорном центре дополнительного образования детей </a:t>
            </a:r>
            <a:br>
              <a:rPr lang="ru-RU" sz="105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пропиской ребенка</a:t>
            </a:r>
            <a:endParaRPr lang="ru-RU" sz="1200" b="1" dirty="0">
              <a:solidFill>
                <a:srgbClr val="005E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C44D693-10C2-004B-F0E4-6CE11F90E30D}"/>
              </a:ext>
            </a:extLst>
          </p:cNvPr>
          <p:cNvSpPr/>
          <p:nvPr/>
        </p:nvSpPr>
        <p:spPr>
          <a:xfrm>
            <a:off x="905236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6C87A4A-BFEE-23AD-77BA-7C3D00D60A46}"/>
              </a:ext>
            </a:extLst>
          </p:cNvPr>
          <p:cNvSpPr/>
          <p:nvPr/>
        </p:nvSpPr>
        <p:spPr>
          <a:xfrm>
            <a:off x="1088014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938797E9-0876-984F-4F6C-963605E525B8}"/>
              </a:ext>
            </a:extLst>
          </p:cNvPr>
          <p:cNvSpPr/>
          <p:nvPr/>
        </p:nvSpPr>
        <p:spPr>
          <a:xfrm>
            <a:off x="1270792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F471D795-F579-6E0D-9ED4-692BD8440C3D}"/>
              </a:ext>
            </a:extLst>
          </p:cNvPr>
          <p:cNvSpPr/>
          <p:nvPr/>
        </p:nvSpPr>
        <p:spPr>
          <a:xfrm>
            <a:off x="720438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84E91F5-47D1-5F4B-7112-0E4272508BBA}"/>
              </a:ext>
            </a:extLst>
          </p:cNvPr>
          <p:cNvSpPr/>
          <p:nvPr/>
        </p:nvSpPr>
        <p:spPr>
          <a:xfrm>
            <a:off x="1621805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6C35807-0425-213B-81B7-B554F9673649}"/>
              </a:ext>
            </a:extLst>
          </p:cNvPr>
          <p:cNvSpPr/>
          <p:nvPr/>
        </p:nvSpPr>
        <p:spPr>
          <a:xfrm>
            <a:off x="1804583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9E725E3-9D38-4DE1-1D92-4CE26BC44858}"/>
              </a:ext>
            </a:extLst>
          </p:cNvPr>
          <p:cNvSpPr/>
          <p:nvPr/>
        </p:nvSpPr>
        <p:spPr>
          <a:xfrm>
            <a:off x="1987361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FC3C7FA-C63C-224C-4165-A232CD61EAC4}"/>
              </a:ext>
            </a:extLst>
          </p:cNvPr>
          <p:cNvSpPr/>
          <p:nvPr/>
        </p:nvSpPr>
        <p:spPr>
          <a:xfrm>
            <a:off x="1437007" y="6538503"/>
            <a:ext cx="106578" cy="106578"/>
          </a:xfrm>
          <a:prstGeom prst="ellipse">
            <a:avLst/>
          </a:prstGeom>
          <a:solidFill>
            <a:srgbClr val="88AB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1D853DF-9AE4-C416-AA8A-35C2A6B7F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64" y="5584859"/>
            <a:ext cx="806019" cy="80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6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72838-8159-233D-CCEE-DDECE2412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897F83EA-E79D-01F4-CA7A-D356108FA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199314" cy="71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8EB1BDC-B5F2-B205-4B77-1E340C771D94}"/>
              </a:ext>
            </a:extLst>
          </p:cNvPr>
          <p:cNvSpPr/>
          <p:nvPr/>
        </p:nvSpPr>
        <p:spPr>
          <a:xfrm>
            <a:off x="376117" y="367506"/>
            <a:ext cx="6491287" cy="6464300"/>
          </a:xfrm>
          <a:prstGeom prst="roundRect">
            <a:avLst>
              <a:gd name="adj" fmla="val 288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60" name="Picture 12" descr="Внимание! Важная информация для родителей! Получение сертификатов ПФДО!">
            <a:extLst>
              <a:ext uri="{FF2B5EF4-FFF2-40B4-BE49-F238E27FC236}">
                <a16:creationId xmlns:a16="http://schemas.microsoft.com/office/drawing/2014/main" id="{01A1292F-E951-9A51-114E-A93C1CE5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56" y="576024"/>
            <a:ext cx="860825" cy="86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9543D5-6786-72FD-9129-133C6CF8F340}"/>
              </a:ext>
            </a:extLst>
          </p:cNvPr>
          <p:cNvSpPr txBox="1"/>
          <p:nvPr/>
        </p:nvSpPr>
        <p:spPr>
          <a:xfrm>
            <a:off x="483324" y="1573876"/>
            <a:ext cx="6276875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ПАРАМЕТРЫ</a:t>
            </a:r>
          </a:p>
          <a:p>
            <a:endParaRPr lang="ru-RU" sz="1600" b="1" dirty="0">
              <a:solidFill>
                <a:srgbClr val="227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>
              <a:solidFill>
                <a:srgbClr val="D45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2E707-FCAA-EB29-9BB1-D92CE457E3EB}"/>
              </a:ext>
            </a:extLst>
          </p:cNvPr>
          <p:cNvSpPr txBox="1"/>
          <p:nvPr/>
        </p:nvSpPr>
        <p:spPr>
          <a:xfrm>
            <a:off x="493052" y="2125708"/>
            <a:ext cx="62326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системах есть фильтры, которые позволят выбрать занятия, которые подходят Вашему ребенку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96CB6B-5DCA-FD08-0E61-260DF32E6C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050" t="28910" r="46419" b="65117"/>
          <a:stretch/>
        </p:blipFill>
        <p:spPr>
          <a:xfrm>
            <a:off x="785372" y="3053259"/>
            <a:ext cx="4802361" cy="5463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738C5B-2197-0F9F-E4AE-458FC3EF8937}"/>
              </a:ext>
            </a:extLst>
          </p:cNvPr>
          <p:cNvSpPr txBox="1"/>
          <p:nvPr/>
        </p:nvSpPr>
        <p:spPr>
          <a:xfrm>
            <a:off x="653831" y="4005277"/>
            <a:ext cx="57660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Укажите</a:t>
            </a:r>
            <a:r>
              <a:rPr lang="ru-RU" sz="1600" b="1" dirty="0">
                <a:solidFill>
                  <a:srgbClr val="D45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один или несколько </a:t>
            </a:r>
            <a:r>
              <a:rPr lang="ru-RU" sz="160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параметров:</a:t>
            </a:r>
          </a:p>
          <a:p>
            <a:endParaRPr lang="ru-RU" sz="1600" b="1" dirty="0">
              <a:solidFill>
                <a:srgbClr val="005E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муниципалитет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направленность программы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программы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деятельности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>
              <a:solidFill>
                <a:srgbClr val="005E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6054DB-648A-5B07-E037-693378079384}"/>
              </a:ext>
            </a:extLst>
          </p:cNvPr>
          <p:cNvSpPr txBox="1"/>
          <p:nvPr/>
        </p:nvSpPr>
        <p:spPr>
          <a:xfrm>
            <a:off x="3662472" y="4015685"/>
            <a:ext cx="288300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5E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005E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обучения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адаптация для детей с ОВЗ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ребенка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 организации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 начала обучения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 педагога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200" b="1" dirty="0">
              <a:solidFill>
                <a:srgbClr val="005E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200" b="1" dirty="0">
              <a:solidFill>
                <a:srgbClr val="005E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200" b="1" dirty="0">
              <a:solidFill>
                <a:srgbClr val="005E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>
              <a:solidFill>
                <a:srgbClr val="005E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24A63E21-AAC3-EADA-13E0-493A0A319412}"/>
              </a:ext>
            </a:extLst>
          </p:cNvPr>
          <p:cNvSpPr/>
          <p:nvPr/>
        </p:nvSpPr>
        <p:spPr>
          <a:xfrm>
            <a:off x="905236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F61D12E-5C0D-BBBE-1406-727275506C83}"/>
              </a:ext>
            </a:extLst>
          </p:cNvPr>
          <p:cNvSpPr/>
          <p:nvPr/>
        </p:nvSpPr>
        <p:spPr>
          <a:xfrm>
            <a:off x="1088014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63E7066F-A03B-358F-6E81-473A46CC57E6}"/>
              </a:ext>
            </a:extLst>
          </p:cNvPr>
          <p:cNvSpPr/>
          <p:nvPr/>
        </p:nvSpPr>
        <p:spPr>
          <a:xfrm>
            <a:off x="1270792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4DA0EF3-48D9-4FB6-8A14-1D18E4A30802}"/>
              </a:ext>
            </a:extLst>
          </p:cNvPr>
          <p:cNvSpPr/>
          <p:nvPr/>
        </p:nvSpPr>
        <p:spPr>
          <a:xfrm>
            <a:off x="720438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935FFF7C-FE9F-0E52-B1CD-F88C8150CC05}"/>
              </a:ext>
            </a:extLst>
          </p:cNvPr>
          <p:cNvSpPr/>
          <p:nvPr/>
        </p:nvSpPr>
        <p:spPr>
          <a:xfrm>
            <a:off x="1621805" y="6538503"/>
            <a:ext cx="106578" cy="106578"/>
          </a:xfrm>
          <a:prstGeom prst="ellipse">
            <a:avLst/>
          </a:prstGeom>
          <a:solidFill>
            <a:srgbClr val="88AC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916FC6A8-C8F1-B0D5-C877-8D16CF07E242}"/>
              </a:ext>
            </a:extLst>
          </p:cNvPr>
          <p:cNvSpPr/>
          <p:nvPr/>
        </p:nvSpPr>
        <p:spPr>
          <a:xfrm>
            <a:off x="1804583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C03A94E-91A5-C834-66F5-FEE52C16AD8D}"/>
              </a:ext>
            </a:extLst>
          </p:cNvPr>
          <p:cNvSpPr/>
          <p:nvPr/>
        </p:nvSpPr>
        <p:spPr>
          <a:xfrm>
            <a:off x="1987361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121C819-7526-A69B-13A5-75DA7D8FCA21}"/>
              </a:ext>
            </a:extLst>
          </p:cNvPr>
          <p:cNvSpPr/>
          <p:nvPr/>
        </p:nvSpPr>
        <p:spPr>
          <a:xfrm>
            <a:off x="1437007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38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3C6F4-C4CF-4351-CA80-A44C46A55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AB4EA79F-E9B2-8FF3-729D-D9FD29534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199314" cy="71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5B283E-EEDD-A34D-C099-79111B7C4A05}"/>
              </a:ext>
            </a:extLst>
          </p:cNvPr>
          <p:cNvSpPr/>
          <p:nvPr/>
        </p:nvSpPr>
        <p:spPr>
          <a:xfrm>
            <a:off x="376117" y="367506"/>
            <a:ext cx="6491287" cy="6464300"/>
          </a:xfrm>
          <a:prstGeom prst="roundRect">
            <a:avLst>
              <a:gd name="adj" fmla="val 288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60" name="Picture 12" descr="Внимание! Важная информация для родителей! Получение сертификатов ПФДО!">
            <a:extLst>
              <a:ext uri="{FF2B5EF4-FFF2-40B4-BE49-F238E27FC236}">
                <a16:creationId xmlns:a16="http://schemas.microsoft.com/office/drawing/2014/main" id="{C2F45BD3-0137-8B75-1C97-A70AA235F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56" y="576024"/>
            <a:ext cx="860825" cy="86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F655D3-90DB-7475-517D-1D16DF386425}"/>
              </a:ext>
            </a:extLst>
          </p:cNvPr>
          <p:cNvSpPr txBox="1"/>
          <p:nvPr/>
        </p:nvSpPr>
        <p:spPr>
          <a:xfrm>
            <a:off x="483324" y="1573876"/>
            <a:ext cx="6276875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ПРОГРАММУ</a:t>
            </a:r>
          </a:p>
          <a:p>
            <a:endParaRPr lang="ru-RU" sz="1600" b="1" dirty="0">
              <a:solidFill>
                <a:srgbClr val="227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>
              <a:solidFill>
                <a:srgbClr val="D45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DBB01-1AE5-4EC8-FAF0-4F194CC3FA95}"/>
              </a:ext>
            </a:extLst>
          </p:cNvPr>
          <p:cNvSpPr txBox="1"/>
          <p:nvPr/>
        </p:nvSpPr>
        <p:spPr>
          <a:xfrm>
            <a:off x="807878" y="2299729"/>
            <a:ext cx="26132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применения фильтров </a:t>
            </a:r>
            <a:r>
              <a:rPr lang="ru-RU" sz="160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будет показан список доступных программ для занятий</a:t>
            </a:r>
          </a:p>
          <a:p>
            <a:endParaRPr lang="ru-RU" sz="1600" b="1" dirty="0">
              <a:solidFill>
                <a:srgbClr val="005E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каждой программы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своя страничка 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информацией </a:t>
            </a:r>
            <a:b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группах </a:t>
            </a:r>
            <a:r>
              <a:rPr lang="en-US" sz="160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расписании, оплате обучения, количеству детей в группе и других организационных вопросах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D83B49-BE9A-D8F8-7AC7-B08B37114B7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082" t="13602" r="57530" b="9054"/>
          <a:stretch/>
        </p:blipFill>
        <p:spPr>
          <a:xfrm>
            <a:off x="3599656" y="2311986"/>
            <a:ext cx="2873925" cy="3744820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2BCF1C92-C137-C353-DC89-816DCA314136}"/>
              </a:ext>
            </a:extLst>
          </p:cNvPr>
          <p:cNvSpPr/>
          <p:nvPr/>
        </p:nvSpPr>
        <p:spPr>
          <a:xfrm>
            <a:off x="905236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138FB16-0E43-58B1-478B-B411F0763196}"/>
              </a:ext>
            </a:extLst>
          </p:cNvPr>
          <p:cNvSpPr/>
          <p:nvPr/>
        </p:nvSpPr>
        <p:spPr>
          <a:xfrm>
            <a:off x="1088014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9BF79D8-0013-1D17-F87E-B34DABF4CAAA}"/>
              </a:ext>
            </a:extLst>
          </p:cNvPr>
          <p:cNvSpPr/>
          <p:nvPr/>
        </p:nvSpPr>
        <p:spPr>
          <a:xfrm>
            <a:off x="1270792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1389F97-D51B-C7CD-6B5D-22A825A88F17}"/>
              </a:ext>
            </a:extLst>
          </p:cNvPr>
          <p:cNvSpPr/>
          <p:nvPr/>
        </p:nvSpPr>
        <p:spPr>
          <a:xfrm>
            <a:off x="720438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4F5E9B4-2FF4-5416-7094-4678BE8AF8D0}"/>
              </a:ext>
            </a:extLst>
          </p:cNvPr>
          <p:cNvSpPr/>
          <p:nvPr/>
        </p:nvSpPr>
        <p:spPr>
          <a:xfrm>
            <a:off x="1621805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647D1A6-D21A-340F-6D1C-314CBC7E60A7}"/>
              </a:ext>
            </a:extLst>
          </p:cNvPr>
          <p:cNvSpPr/>
          <p:nvPr/>
        </p:nvSpPr>
        <p:spPr>
          <a:xfrm>
            <a:off x="1804583" y="6538503"/>
            <a:ext cx="106578" cy="106578"/>
          </a:xfrm>
          <a:prstGeom prst="ellipse">
            <a:avLst/>
          </a:prstGeom>
          <a:solidFill>
            <a:srgbClr val="88AC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B8B4C62-1856-8FC7-80B8-5B7B90095E37}"/>
              </a:ext>
            </a:extLst>
          </p:cNvPr>
          <p:cNvSpPr/>
          <p:nvPr/>
        </p:nvSpPr>
        <p:spPr>
          <a:xfrm>
            <a:off x="1987361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FFD0DC8-C90F-D3D6-1934-A2DAF643CCA3}"/>
              </a:ext>
            </a:extLst>
          </p:cNvPr>
          <p:cNvSpPr/>
          <p:nvPr/>
        </p:nvSpPr>
        <p:spPr>
          <a:xfrm>
            <a:off x="1437007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5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72383-7A2A-3A17-2A11-53AD88511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02F65A9D-AFDC-86D0-41D9-DCC20B5DE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199314" cy="71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D703D0E-5B57-FEAE-64B2-6251F97916A1}"/>
              </a:ext>
            </a:extLst>
          </p:cNvPr>
          <p:cNvSpPr/>
          <p:nvPr/>
        </p:nvSpPr>
        <p:spPr>
          <a:xfrm>
            <a:off x="376117" y="367506"/>
            <a:ext cx="6491287" cy="6464300"/>
          </a:xfrm>
          <a:prstGeom prst="roundRect">
            <a:avLst>
              <a:gd name="adj" fmla="val 288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60" name="Picture 12" descr="Внимание! Важная информация для родителей! Получение сертификатов ПФДО!">
            <a:extLst>
              <a:ext uri="{FF2B5EF4-FFF2-40B4-BE49-F238E27FC236}">
                <a16:creationId xmlns:a16="http://schemas.microsoft.com/office/drawing/2014/main" id="{7D3E661E-97C9-6019-E898-DF69CAEE5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56" y="576024"/>
            <a:ext cx="860825" cy="86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CE718A-239A-58CE-6F4A-96AD1C1FA845}"/>
              </a:ext>
            </a:extLst>
          </p:cNvPr>
          <p:cNvSpPr txBox="1"/>
          <p:nvPr/>
        </p:nvSpPr>
        <p:spPr>
          <a:xfrm>
            <a:off x="483324" y="1573876"/>
            <a:ext cx="6276875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27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</a:t>
            </a:r>
          </a:p>
          <a:p>
            <a:endParaRPr lang="ru-RU" sz="1600" b="1" dirty="0">
              <a:solidFill>
                <a:srgbClr val="227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>
              <a:solidFill>
                <a:srgbClr val="D45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7D2BD4E-BE07-21D4-2BDD-7216F41F6D07}"/>
              </a:ext>
            </a:extLst>
          </p:cNvPr>
          <p:cNvSpPr/>
          <p:nvPr/>
        </p:nvSpPr>
        <p:spPr>
          <a:xfrm>
            <a:off x="653832" y="3846163"/>
            <a:ext cx="5992774" cy="1484796"/>
          </a:xfrm>
          <a:prstGeom prst="roundRect">
            <a:avLst>
              <a:gd name="adj" fmla="val 17699"/>
            </a:avLst>
          </a:prstGeom>
          <a:solidFill>
            <a:srgbClr val="94B4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/>
            <a:endParaRPr lang="ru-RU" dirty="0">
              <a:solidFill>
                <a:srgbClr val="FFFFFF"/>
              </a:solidFill>
            </a:endParaRPr>
          </a:p>
          <a:p>
            <a:pPr marL="88900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Обратная связь</a:t>
            </a:r>
          </a:p>
          <a:p>
            <a:pPr marL="88900"/>
            <a:endParaRPr lang="ru-RU" dirty="0">
              <a:solidFill>
                <a:srgbClr val="FFFFFF"/>
              </a:solidFill>
            </a:endParaRPr>
          </a:p>
          <a:p>
            <a:pPr marL="88900"/>
            <a:r>
              <a:rPr lang="ru-RU" dirty="0">
                <a:solidFill>
                  <a:srgbClr val="005E9A"/>
                </a:solidFill>
              </a:rPr>
              <a:t>Когда представитель организации рассмотрит заявку, </a:t>
            </a:r>
            <a:br>
              <a:rPr lang="ru-RU" dirty="0">
                <a:solidFill>
                  <a:srgbClr val="005E9A"/>
                </a:solidFill>
              </a:rPr>
            </a:br>
            <a:r>
              <a:rPr lang="ru-RU" dirty="0">
                <a:solidFill>
                  <a:srgbClr val="005E9A"/>
                </a:solidFill>
              </a:rPr>
              <a:t>Вы получите уведомление и сможете посещать занятия</a:t>
            </a:r>
            <a:endParaRPr lang="ru-RU" b="1" dirty="0">
              <a:solidFill>
                <a:srgbClr val="005E9A"/>
              </a:solidFill>
            </a:endParaRPr>
          </a:p>
          <a:p>
            <a:pPr marL="88900"/>
            <a:endParaRPr lang="ru-RU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EACCB67-354B-11F4-75C4-CF71243A8294}"/>
              </a:ext>
            </a:extLst>
          </p:cNvPr>
          <p:cNvSpPr/>
          <p:nvPr/>
        </p:nvSpPr>
        <p:spPr>
          <a:xfrm>
            <a:off x="653832" y="2272390"/>
            <a:ext cx="5992774" cy="1313526"/>
          </a:xfrm>
          <a:prstGeom prst="roundRect">
            <a:avLst>
              <a:gd name="adj" fmla="val 17699"/>
            </a:avLst>
          </a:prstGeom>
          <a:solidFill>
            <a:srgbClr val="CFDE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       Запись на занятия</a:t>
            </a:r>
          </a:p>
          <a:p>
            <a:pPr marL="88900"/>
            <a:endParaRPr lang="ru-RU" dirty="0">
              <a:solidFill>
                <a:srgbClr val="0082BF"/>
              </a:solidFill>
            </a:endParaRPr>
          </a:p>
          <a:p>
            <a:pPr marL="88900"/>
            <a:r>
              <a:rPr lang="ru-RU" dirty="0">
                <a:solidFill>
                  <a:srgbClr val="005E9A"/>
                </a:solidFill>
              </a:rPr>
              <a:t>Когда определитесь с выбором программы, Вы получите возможность «Выбрать группу» и «Записаться»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D6393D-75AE-3842-56E4-00554FD605F2}"/>
              </a:ext>
            </a:extLst>
          </p:cNvPr>
          <p:cNvSpPr txBox="1"/>
          <p:nvPr/>
        </p:nvSpPr>
        <p:spPr>
          <a:xfrm>
            <a:off x="2886799" y="5601984"/>
            <a:ext cx="39806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Консультацию по записи на программы и получению сертификата можно получить в муниципальном опорном центре дополнительного образования детей </a:t>
            </a:r>
            <a:br>
              <a:rPr lang="ru-RU" sz="105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>
                <a:solidFill>
                  <a:srgbClr val="005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пропиской ребенка</a:t>
            </a:r>
            <a:endParaRPr lang="ru-RU" sz="1200" b="1" dirty="0">
              <a:solidFill>
                <a:srgbClr val="005E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B11DF9A-2A61-4420-5F6A-0FF7EBB3232C}"/>
              </a:ext>
            </a:extLst>
          </p:cNvPr>
          <p:cNvSpPr/>
          <p:nvPr/>
        </p:nvSpPr>
        <p:spPr>
          <a:xfrm>
            <a:off x="905236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9142846-5773-FADB-2DD7-EFB4FFB695BC}"/>
              </a:ext>
            </a:extLst>
          </p:cNvPr>
          <p:cNvSpPr/>
          <p:nvPr/>
        </p:nvSpPr>
        <p:spPr>
          <a:xfrm>
            <a:off x="1088014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817D3A1-43A3-7D33-C71F-B10BDCFBB67B}"/>
              </a:ext>
            </a:extLst>
          </p:cNvPr>
          <p:cNvSpPr/>
          <p:nvPr/>
        </p:nvSpPr>
        <p:spPr>
          <a:xfrm>
            <a:off x="1270792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0EE2E0B-D337-330C-06E9-9F7C57384DD7}"/>
              </a:ext>
            </a:extLst>
          </p:cNvPr>
          <p:cNvSpPr/>
          <p:nvPr/>
        </p:nvSpPr>
        <p:spPr>
          <a:xfrm>
            <a:off x="720438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8B19623-E752-585D-D29E-82C78B57EFC2}"/>
              </a:ext>
            </a:extLst>
          </p:cNvPr>
          <p:cNvSpPr/>
          <p:nvPr/>
        </p:nvSpPr>
        <p:spPr>
          <a:xfrm>
            <a:off x="1621805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2B006E0-17B7-864E-D8DE-787465F5D7CE}"/>
              </a:ext>
            </a:extLst>
          </p:cNvPr>
          <p:cNvSpPr/>
          <p:nvPr/>
        </p:nvSpPr>
        <p:spPr>
          <a:xfrm>
            <a:off x="1804583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869CC22-4ED7-53CF-35D1-84DE8647B765}"/>
              </a:ext>
            </a:extLst>
          </p:cNvPr>
          <p:cNvSpPr/>
          <p:nvPr/>
        </p:nvSpPr>
        <p:spPr>
          <a:xfrm>
            <a:off x="1987361" y="6538503"/>
            <a:ext cx="106578" cy="106578"/>
          </a:xfrm>
          <a:prstGeom prst="ellipse">
            <a:avLst/>
          </a:prstGeom>
          <a:solidFill>
            <a:srgbClr val="88AC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CACE31E-CDC2-2852-27FF-FA3A39F3C1C3}"/>
              </a:ext>
            </a:extLst>
          </p:cNvPr>
          <p:cNvSpPr/>
          <p:nvPr/>
        </p:nvSpPr>
        <p:spPr>
          <a:xfrm>
            <a:off x="1437007" y="6538503"/>
            <a:ext cx="106578" cy="106578"/>
          </a:xfrm>
          <a:prstGeom prst="ellipse">
            <a:avLst/>
          </a:prstGeom>
          <a:solidFill>
            <a:srgbClr val="BED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7B2440B-6368-5DA4-2EF6-51198288D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64" y="5584859"/>
            <a:ext cx="806019" cy="80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059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657</TotalTime>
  <Words>291</Words>
  <Application>Microsoft Office PowerPoint</Application>
  <PresentationFormat>Произвольный</PresentationFormat>
  <Paragraphs>83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Pershina</dc:creator>
  <cp:lastModifiedBy>МАУ Методический центр - 2</cp:lastModifiedBy>
  <cp:revision>61</cp:revision>
  <dcterms:created xsi:type="dcterms:W3CDTF">2025-01-21T13:24:43Z</dcterms:created>
  <dcterms:modified xsi:type="dcterms:W3CDTF">2025-04-15T07:57:23Z</dcterms:modified>
</cp:coreProperties>
</file>